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5" r:id="rId2"/>
    <p:sldId id="336" r:id="rId3"/>
    <p:sldId id="333" r:id="rId4"/>
    <p:sldId id="338" r:id="rId5"/>
    <p:sldId id="334" r:id="rId6"/>
    <p:sldId id="337" r:id="rId7"/>
    <p:sldId id="339" r:id="rId8"/>
    <p:sldId id="340" r:id="rId9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89">
          <p15:clr>
            <a:srgbClr val="A4A3A4"/>
          </p15:clr>
        </p15:guide>
        <p15:guide id="2" orient="horz" pos="1232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orient="horz" pos="1074">
          <p15:clr>
            <a:srgbClr val="A4A3A4"/>
          </p15:clr>
        </p15:guide>
        <p15:guide id="5" orient="horz" pos="678">
          <p15:clr>
            <a:srgbClr val="A4A3A4"/>
          </p15:clr>
        </p15:guide>
        <p15:guide id="6" pos="5474">
          <p15:clr>
            <a:srgbClr val="A4A3A4"/>
          </p15:clr>
        </p15:guide>
        <p15:guide id="7" pos="287">
          <p15:clr>
            <a:srgbClr val="A4A3A4"/>
          </p15:clr>
        </p15:guide>
        <p15:guide id="8" pos="4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2" d="100"/>
          <a:sy n="72" d="100"/>
        </p:scale>
        <p:origin x="-1096" y="32"/>
      </p:cViewPr>
      <p:guideLst>
        <p:guide orient="horz" pos="3789"/>
        <p:guide orient="horz" pos="1232"/>
        <p:guide orient="horz" pos="2386"/>
        <p:guide orient="horz" pos="1074"/>
        <p:guide orient="horz" pos="678"/>
        <p:guide pos="5474"/>
        <p:guide pos="287"/>
        <p:guide pos="4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969D8-A6D8-1546-90C7-6208B28A136A}" type="datetimeFigureOut">
              <a:rPr lang="de-DE" smtClean="0"/>
              <a:pPr/>
              <a:t>11.09.2019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E979C-B23B-0D4E-A1E4-55C1B3957CD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345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73FD-EB5B-2947-AB7D-BB192DD63DDE}" type="datetimeFigureOut">
              <a:rPr lang="de-DE" smtClean="0"/>
              <a:pPr/>
              <a:t>11.09.2019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DC4B-A63D-DA4C-9376-A6506CC681D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497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DC4B-A63D-DA4C-9376-A6506CC681D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3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65"/>
          <a:stretch/>
        </p:blipFill>
        <p:spPr>
          <a:xfrm>
            <a:off x="1" y="1076325"/>
            <a:ext cx="9144000" cy="2712714"/>
          </a:xfrm>
          <a:prstGeom prst="rect">
            <a:avLst/>
          </a:prstGeom>
        </p:spPr>
      </p:pic>
      <p:sp>
        <p:nvSpPr>
          <p:cNvPr id="9" name="Titelplatzhalter 1"/>
          <p:cNvSpPr txBox="1">
            <a:spLocks/>
          </p:cNvSpPr>
          <p:nvPr userDrawn="1"/>
        </p:nvSpPr>
        <p:spPr>
          <a:xfrm>
            <a:off x="688975" y="4345249"/>
            <a:ext cx="7278687" cy="8575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0" name="Titelplatzhalter 1"/>
          <p:cNvSpPr txBox="1">
            <a:spLocks/>
          </p:cNvSpPr>
          <p:nvPr userDrawn="1"/>
        </p:nvSpPr>
        <p:spPr>
          <a:xfrm>
            <a:off x="600475" y="6085691"/>
            <a:ext cx="8472676" cy="375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de-DE" sz="1000" b="0" i="0" kern="1400" spc="0" dirty="0" smtClean="0">
                <a:solidFill>
                  <a:srgbClr val="000000"/>
                </a:solidFill>
                <a:latin typeface="Arial"/>
                <a:cs typeface="Arial"/>
              </a:rPr>
              <a:t>Gespräch mit WbG Plauen am 12.08.19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19" y="5676568"/>
            <a:ext cx="23526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5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505800"/>
            <a:ext cx="6096000" cy="83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Das ist eine Überschrift in 25 Pt.</a:t>
            </a:r>
            <a:br>
              <a:rPr lang="de-DE" dirty="0" smtClean="0"/>
            </a:br>
            <a:r>
              <a:rPr lang="de-DE" dirty="0" smtClean="0"/>
              <a:t>Das ist eine optionale </a:t>
            </a:r>
            <a:r>
              <a:rPr lang="de-DE" dirty="0" err="1" smtClean="0"/>
              <a:t>Subline</a:t>
            </a:r>
            <a:r>
              <a:rPr lang="de-DE" dirty="0" smtClean="0"/>
              <a:t> in 25 Pt.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5941" y="62560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261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33B7F8E-26EE-7445-9BEA-B503D85405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57200" y="1685384"/>
            <a:ext cx="8229600" cy="44407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36575" indent="-268288">
              <a:lnSpc>
                <a:spcPct val="150000"/>
              </a:lnSpc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502229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78" y="556445"/>
            <a:ext cx="1913021" cy="4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756"/>
            <a:ext cx="9144000" cy="5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189756"/>
            <a:ext cx="9143987" cy="522182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85385"/>
            <a:ext cx="4041775" cy="420887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505800"/>
            <a:ext cx="6096000" cy="835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Das ist eine Überschrift in 25 Pt.</a:t>
            </a:r>
            <a:br>
              <a:rPr lang="de-DE" dirty="0" smtClean="0"/>
            </a:br>
            <a:r>
              <a:rPr lang="de-DE" dirty="0" smtClean="0"/>
              <a:t>Das ist eine optionale </a:t>
            </a:r>
            <a:r>
              <a:rPr lang="de-DE" dirty="0" err="1" smtClean="0"/>
              <a:t>Subline</a:t>
            </a:r>
            <a:r>
              <a:rPr lang="de-DE" dirty="0" smtClean="0"/>
              <a:t> in 25 Pt.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5941" y="62560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53200" y="6261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33B7F8E-26EE-7445-9BEA-B503D85405A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Bild 13" descr="Logo_jc_sizeA_sub1_Wappen_BA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9" y="455378"/>
            <a:ext cx="1456924" cy="273712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457200" y="1685385"/>
            <a:ext cx="4060825" cy="420887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36575" indent="-268288">
              <a:lnSpc>
                <a:spcPct val="150000"/>
              </a:lnSpc>
              <a:buClr>
                <a:schemeClr val="tx2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502229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8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4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560369" y="4284896"/>
            <a:ext cx="8583631" cy="721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 smtClean="0"/>
              <a:t>Das Teilhabechancengesetz – „MitArbeit“ neue Chancen auf dem Arbeitsmarkt schaffen!</a:t>
            </a:r>
            <a:r>
              <a:rPr lang="de-DE" altLang="de-DE" sz="2000" dirty="0" smtClean="0">
                <a:solidFill>
                  <a:schemeClr val="bg2"/>
                </a:solidFill>
              </a:rPr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566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</a:t>
            </a:r>
            <a:endParaRPr lang="de-DE" altLang="de-DE" sz="2000" b="1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70336"/>
            <a:ext cx="7560000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600" y="1616555"/>
            <a:ext cx="8478838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§16e SGB II –</a:t>
            </a:r>
            <a:r>
              <a:rPr lang="de-DE" alt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„Eingliederung von Langzeitarbeitslosen – EvL“: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mindestens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zwei Jahre arbeitslose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Leistungsberechtigte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Zuschuss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zum berücksichtigungsfähigen Arbeitsentgelt in Höhe von 75% im ersten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50% im zweiten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keine Nachbeschäftigungspflicht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Sozialversicherungspflicht mit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Ausnahme der Arbeitslosenversicherung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ganzheitliche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begleitende Betreuung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während der Beschäftigung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bei Teilzeitbeschäftigung (20 Stunden/Woche) aktuell zusätzlich Erstattung des „Aufwands für Anleitung und Betreuung“ auf Seiten des Arbeitgebers über das Landesprogramm „Sozialer Arbeitsmarkt in Sachsen“ in Höhe von 235 </a:t>
            </a:r>
            <a:r>
              <a:rPr lang="de-DE" altLang="de-DE" smtClean="0">
                <a:latin typeface="Arial" panose="020B0604020202020204" pitchFamily="34" charset="0"/>
                <a:cs typeface="Arial" panose="020B0604020202020204" pitchFamily="34" charset="0"/>
              </a:rPr>
              <a:t>Euro monatlich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 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945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</a:t>
            </a:r>
            <a:endParaRPr lang="de-DE" altLang="de-DE" sz="2000" b="1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70335"/>
            <a:ext cx="7560000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5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600" y="1616555"/>
            <a:ext cx="847883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§16i SGB II –</a:t>
            </a:r>
            <a:r>
              <a:rPr lang="de-DE" alt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„Teilhabe am Arbeitsmarkt –</a:t>
            </a:r>
            <a:r>
              <a:rPr lang="de-DE" altLang="de-DE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TaAM“: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Leistungsberechtigte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ab 25 Jahre – die innerhalb der letzten sieben Jahre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mindestens sechs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Jahre Leistungen der Grundsicherung erhalten haben und in dieser Zeit nicht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nur kurzzeitig sozialversicherungspflichtig / geringfügig / selbständig) beschäftigt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waren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Menschen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in Bedarfsgemeinschaften mit mindestens einem minderjährigen Kind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schwerbehinderte Menschen –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die jeweils innerhalb der letzten fünf Jahre Leistungen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Grundsicherung erhalten haben 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% Zuschuss zum berücksichtigungsfähigen Arbeitsentgelt für 24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Monate – danach Degression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um 10%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alle 12 Monate bei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einer Gesamtförderdauer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bis zu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Jahren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Sozialversicherungspflicht mit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Ausnahme der Arbeitslosenversicherung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ganzheitliche begleitende Betreuung während der Beschäftigung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ganzheitliche Unterstützung von mindestens zwei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Monaten vorab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 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619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</a:t>
            </a:r>
            <a:endParaRPr lang="de-DE" altLang="de-DE" sz="2000" b="1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470335"/>
            <a:ext cx="7560000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2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600" y="1616555"/>
            <a:ext cx="8478838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Umsetzung im Jobcenter Vogtland: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können alle Tätigkeiten gefördert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Gewinnung geeigneter Bewerber/innen durch die Integrationsfachkräfte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Betriebsakquisiteure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beraten regionale Arbeitgeber anhand konkret verfügbarer Bewerberinnen und Bewerber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Durchführung der ganzheitlichen begleitenden Betreuung zunächst durch eigenes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alle anderen Fördermöglichkeiten stehen uneingeschränkt weiter zur Verfügung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2"/>
              </a:buBlip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8800" y="1070225"/>
            <a:ext cx="812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/>
              <a:t>Teilhabechancengesetz </a:t>
            </a:r>
            <a:endParaRPr lang="de-DE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610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055940" y="6256017"/>
            <a:ext cx="5046783" cy="365125"/>
          </a:xfrm>
        </p:spPr>
        <p:txBody>
          <a:bodyPr/>
          <a:lstStyle/>
          <a:p>
            <a:r>
              <a:rPr lang="de-DE" kern="1400" dirty="0"/>
              <a:t>Gespräch mit WbG Plauen am 12.08.19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3B7F8E-26EE-7445-9BEA-B503D85405A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tangle 5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2690813"/>
            <a:ext cx="8961438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de-DE" altLang="de-DE" sz="2000" dirty="0" smtClean="0"/>
              <a:t>Vielen Dank für Ihre Aufmerksamkeit!</a:t>
            </a:r>
            <a:endParaRPr lang="de-DE" altLang="de-DE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-Design">
  <a:themeElements>
    <a:clrScheme name="BAA_JOBC_BLAU02">
      <a:dk1>
        <a:sysClr val="windowText" lastClr="000000"/>
      </a:dk1>
      <a:lt1>
        <a:sysClr val="window" lastClr="FFFFFF"/>
      </a:lt1>
      <a:dk2>
        <a:srgbClr val="00A5E9"/>
      </a:dk2>
      <a:lt2>
        <a:srgbClr val="00A5E9"/>
      </a:lt2>
      <a:accent1>
        <a:srgbClr val="00A5DF"/>
      </a:accent1>
      <a:accent2>
        <a:srgbClr val="7BB6E3"/>
      </a:accent2>
      <a:accent3>
        <a:srgbClr val="9CC8EA"/>
      </a:accent3>
      <a:accent4>
        <a:srgbClr val="BDDAF1"/>
      </a:accent4>
      <a:accent5>
        <a:srgbClr val="DEEDF8"/>
      </a:accent5>
      <a:accent6>
        <a:srgbClr val="EFF6FC"/>
      </a:accent6>
      <a:hlink>
        <a:srgbClr val="FFFFFE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317</Words>
  <Application>Microsoft Office PowerPoint</Application>
  <PresentationFormat>Bildschirmpräsentation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Ideenhaus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Bünger</dc:creator>
  <cp:lastModifiedBy>Conny Ruttloff</cp:lastModifiedBy>
  <cp:revision>208</cp:revision>
  <cp:lastPrinted>2019-08-08T10:29:33Z</cp:lastPrinted>
  <dcterms:created xsi:type="dcterms:W3CDTF">2013-07-18T15:26:59Z</dcterms:created>
  <dcterms:modified xsi:type="dcterms:W3CDTF">2019-09-11T08:00:09Z</dcterms:modified>
</cp:coreProperties>
</file>